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84" r:id="rId5"/>
    <p:sldId id="286" r:id="rId6"/>
    <p:sldId id="287" r:id="rId7"/>
    <p:sldId id="297" r:id="rId8"/>
    <p:sldId id="298" r:id="rId9"/>
    <p:sldId id="300" r:id="rId10"/>
    <p:sldId id="299" r:id="rId11"/>
    <p:sldId id="301" r:id="rId12"/>
    <p:sldId id="261" r:id="rId13"/>
    <p:sldId id="296" r:id="rId14"/>
    <p:sldId id="293" r:id="rId15"/>
    <p:sldId id="294" r:id="rId16"/>
    <p:sldId id="295" r:id="rId17"/>
    <p:sldId id="302" r:id="rId18"/>
    <p:sldId id="303" r:id="rId19"/>
    <p:sldId id="30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35C5B4"/>
    <a:srgbClr val="F15574"/>
    <a:srgbClr val="97EFD3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99" autoAdjust="0"/>
  </p:normalViewPr>
  <p:slideViewPr>
    <p:cSldViewPr snapToGrid="0" snapToObjects="1" showGuides="1">
      <p:cViewPr varScale="1">
        <p:scale>
          <a:sx n="66" d="100"/>
          <a:sy n="66" d="100"/>
        </p:scale>
        <p:origin x="668" y="44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2424657855268094"/>
          <c:y val="3.39567652838865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11C-4507-B713-2238F51B001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11C-4507-B713-2238F51B0013}"/>
              </c:ext>
            </c:extLst>
          </c:dPt>
          <c:dLbls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Casual </c:v>
                </c:pt>
                <c:pt idx="1">
                  <c:v>Member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12-488E-8DFA-F93DAAC0B3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2.5612763328719117E-4"/>
          <c:y val="0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467291197975254"/>
          <c:y val="1.9808113082267171E-2"/>
          <c:w val="0.81026287729658797"/>
          <c:h val="0.81130243356817866"/>
        </c:manualLayout>
      </c:layout>
      <c:doughnutChart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Classic Bike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11C-4507-B713-2238F51B001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11C-4507-B713-2238F51B0013}"/>
              </c:ext>
            </c:extLst>
          </c:dPt>
          <c:cat>
            <c:strRef>
              <c:f>Sheet1!$B$1:$C$1</c:f>
              <c:strCache>
                <c:ptCount val="2"/>
                <c:pt idx="0">
                  <c:v>casual</c:v>
                </c:pt>
                <c:pt idx="1">
                  <c:v>member2</c:v>
                </c:pt>
              </c:strCache>
              <c:extLst/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1464646</c:v>
                </c:pt>
                <c:pt idx="1">
                  <c:v>736129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BB12-488E-8DFA-F93DAAC0B3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5437098231488612E-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467291197975254"/>
          <c:y val="1.9808113082267171E-2"/>
          <c:w val="0.81026287729658797"/>
          <c:h val="0.81130243356817866"/>
        </c:manualLayout>
      </c:layout>
      <c:doughnutChart>
        <c:varyColors val="1"/>
        <c:ser>
          <c:idx val="1"/>
          <c:order val="1"/>
          <c:tx>
            <c:strRef>
              <c:f>Sheet1!$A$3</c:f>
              <c:strCache>
                <c:ptCount val="1"/>
                <c:pt idx="0">
                  <c:v>Docked Bike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21D-4C0D-9144-7B6220EF016C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21D-4C0D-9144-7B6220EF016C}"/>
              </c:ext>
            </c:extLst>
          </c:dPt>
          <c:cat>
            <c:strRef>
              <c:f>Sheet1!$B$1:$C$1</c:f>
              <c:strCache>
                <c:ptCount val="2"/>
                <c:pt idx="0">
                  <c:v>casual</c:v>
                </c:pt>
                <c:pt idx="1">
                  <c:v>member2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</c:v>
                </c:pt>
                <c:pt idx="1">
                  <c:v>136662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14E-48A5-972E-74DCAD7C8E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  <c:extLst>
          <c:ext xmlns:c15="http://schemas.microsoft.com/office/drawing/2012/chart" uri="{02D57815-91ED-43cb-92C2-25804820EDAC}">
            <c15:filteredPi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Classic Bike 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1-914E-48A5-972E-74DCAD7C8E16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3-914E-48A5-972E-74DCAD7C8E16}"/>
                    </c:ext>
                  </c:extLst>
                </c:dPt>
                <c:cat>
                  <c:strRef>
                    <c:extLst>
                      <c:ext uri="{02D57815-91ED-43cb-92C2-25804820EDAC}">
                        <c15:formulaRef>
                          <c15:sqref>Sheet1!$B$1:$C$1</c15:sqref>
                        </c15:formulaRef>
                      </c:ext>
                    </c:extLst>
                    <c:strCache>
                      <c:ptCount val="2"/>
                      <c:pt idx="0">
                        <c:v>casual</c:v>
                      </c:pt>
                      <c:pt idx="1">
                        <c:v>member2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Sheet1!$B$2:$C$2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1464646</c:v>
                      </c:pt>
                      <c:pt idx="1">
                        <c:v>736129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914E-48A5-972E-74DCAD7C8E16}"/>
                  </c:ext>
                </c:extLst>
              </c15:ser>
            </c15:filteredPieSeries>
            <c15:filteredPi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Electric Bike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9-921D-4C0D-9144-7B6220EF016C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B-921D-4C0D-9144-7B6220EF016C}"/>
                    </c:ext>
                  </c:extLst>
                </c:dPt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Sheet1!$B$1:$C$1</c15:sqref>
                        </c15:formulaRef>
                      </c:ext>
                    </c:extLst>
                    <c:strCache>
                      <c:ptCount val="2"/>
                      <c:pt idx="0">
                        <c:v>casual</c:v>
                      </c:pt>
                      <c:pt idx="1">
                        <c:v>member2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Sheet1!$B$4:$C$4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1077160</c:v>
                      </c:pt>
                      <c:pt idx="1">
                        <c:v>812926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914E-48A5-972E-74DCAD7C8E16}"/>
                  </c:ext>
                </c:extLst>
              </c15:ser>
            </c15:filteredPieSeries>
          </c:ext>
        </c:extLst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5437098231490772E-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467291197975254"/>
          <c:y val="1.9808113082267171E-2"/>
          <c:w val="0.81026287729658797"/>
          <c:h val="0.81130243356817866"/>
        </c:manualLayout>
      </c:layout>
      <c:doughnutChart>
        <c:varyColors val="1"/>
        <c:ser>
          <c:idx val="2"/>
          <c:order val="2"/>
          <c:tx>
            <c:strRef>
              <c:f>Sheet1!$A$4</c:f>
              <c:strCache>
                <c:ptCount val="1"/>
                <c:pt idx="0">
                  <c:v>Electric Bike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4B6-448B-B50D-B8EE54F83579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4B6-448B-B50D-B8EE54F83579}"/>
              </c:ext>
            </c:extLst>
          </c:dPt>
          <c:cat>
            <c:strRef>
              <c:f>Sheet1!$B$1:$C$1</c:f>
              <c:strCache>
                <c:ptCount val="2"/>
                <c:pt idx="0">
                  <c:v>casual</c:v>
                </c:pt>
                <c:pt idx="1">
                  <c:v>member2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1077160</c:v>
                </c:pt>
                <c:pt idx="1">
                  <c:v>812926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CD6-4F83-B8B8-8E9ECAB3F8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  <c:extLst>
          <c:ext xmlns:c15="http://schemas.microsoft.com/office/drawing/2012/chart" uri="{02D57815-91ED-43cb-92C2-25804820EDAC}">
            <c15:filteredPi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Classic Bike 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1-8CD6-4F83-B8B8-8E9ECAB3F82C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3-8CD6-4F83-B8B8-8E9ECAB3F82C}"/>
                    </c:ext>
                  </c:extLst>
                </c:dPt>
                <c:cat>
                  <c:strRef>
                    <c:extLst>
                      <c:ext uri="{02D57815-91ED-43cb-92C2-25804820EDAC}">
                        <c15:formulaRef>
                          <c15:sqref>Sheet1!$B$1:$C$1</c15:sqref>
                        </c15:formulaRef>
                      </c:ext>
                    </c:extLst>
                    <c:strCache>
                      <c:ptCount val="2"/>
                      <c:pt idx="0">
                        <c:v>casual</c:v>
                      </c:pt>
                      <c:pt idx="1">
                        <c:v>member2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Sheet1!$B$2:$C$2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1464646</c:v>
                      </c:pt>
                      <c:pt idx="1">
                        <c:v>736129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8CD6-4F83-B8B8-8E9ECAB3F82C}"/>
                  </c:ext>
                </c:extLst>
              </c15:ser>
            </c15:filteredPieSeries>
            <c15:filteredPi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</c15:sqref>
                        </c15:formulaRef>
                      </c:ext>
                    </c:extLst>
                    <c:strCache>
                      <c:ptCount val="1"/>
                      <c:pt idx="0">
                        <c:v>Docked Bike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9-84B6-448B-B50D-B8EE54F83579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B-84B6-448B-B50D-B8EE54F83579}"/>
                    </c:ext>
                  </c:extLst>
                </c:dPt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Sheet1!$B$1:$C$1</c15:sqref>
                        </c15:formulaRef>
                      </c:ext>
                    </c:extLst>
                    <c:strCache>
                      <c:ptCount val="2"/>
                      <c:pt idx="0">
                        <c:v>casual</c:v>
                      </c:pt>
                      <c:pt idx="1">
                        <c:v>member2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Sheet1!$B$3:$C$3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0</c:v>
                      </c:pt>
                      <c:pt idx="1">
                        <c:v>136662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8CD6-4F83-B8B8-8E9ECAB3F82C}"/>
                  </c:ext>
                </c:extLst>
              </c15:ser>
            </c15:filteredPieSeries>
          </c:ext>
        </c:extLst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467291197975254"/>
          <c:y val="1.9808113082267171E-2"/>
          <c:w val="0.81026287729658797"/>
          <c:h val="0.8113024335681786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casual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Sheet1!$E$2:$E$8</c:f>
              <c:strCache>
                <c:ptCount val="7"/>
                <c:pt idx="0">
                  <c:v>Friday</c:v>
                </c:pt>
                <c:pt idx="1">
                  <c:v>Monday</c:v>
                </c:pt>
                <c:pt idx="2">
                  <c:v>Saturday</c:v>
                </c:pt>
                <c:pt idx="3">
                  <c:v>Sunday</c:v>
                </c:pt>
                <c:pt idx="4">
                  <c:v>Thursday</c:v>
                </c:pt>
                <c:pt idx="5">
                  <c:v>Tuesday</c:v>
                </c:pt>
                <c:pt idx="6">
                  <c:v>Wednesday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256238</c:v>
                </c:pt>
                <c:pt idx="1">
                  <c:v>191650</c:v>
                </c:pt>
                <c:pt idx="2">
                  <c:v>335523</c:v>
                </c:pt>
                <c:pt idx="3">
                  <c:v>276471</c:v>
                </c:pt>
                <c:pt idx="4">
                  <c:v>219686</c:v>
                </c:pt>
                <c:pt idx="5">
                  <c:v>198432</c:v>
                </c:pt>
                <c:pt idx="6">
                  <c:v>206617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E7-4A51-AE04-0261A133B51F}"/>
            </c:ext>
          </c:extLst>
        </c:ser>
        <c:ser>
          <c:idx val="1"/>
          <c:order val="1"/>
          <c:tx>
            <c:strRef>
              <c:f>Sheet1!$G$1</c:f>
              <c:strCache>
                <c:ptCount val="1"/>
                <c:pt idx="0">
                  <c:v>member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Sheet1!$E$2:$E$8</c:f>
              <c:strCache>
                <c:ptCount val="7"/>
                <c:pt idx="0">
                  <c:v>Friday</c:v>
                </c:pt>
                <c:pt idx="1">
                  <c:v>Monday</c:v>
                </c:pt>
                <c:pt idx="2">
                  <c:v>Saturday</c:v>
                </c:pt>
                <c:pt idx="3">
                  <c:v>Sunday</c:v>
                </c:pt>
                <c:pt idx="4">
                  <c:v>Thursday</c:v>
                </c:pt>
                <c:pt idx="5">
                  <c:v>Tuesday</c:v>
                </c:pt>
                <c:pt idx="6">
                  <c:v>Wednesday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0">
                  <c:v>372833</c:v>
                </c:pt>
                <c:pt idx="1">
                  <c:v>351490</c:v>
                </c:pt>
                <c:pt idx="2">
                  <c:v>320163</c:v>
                </c:pt>
                <c:pt idx="3">
                  <c:v>288391</c:v>
                </c:pt>
                <c:pt idx="4">
                  <c:v>395685</c:v>
                </c:pt>
                <c:pt idx="5">
                  <c:v>406061</c:v>
                </c:pt>
                <c:pt idx="6">
                  <c:v>407183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E7-4A51-AE04-0261A133B5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528817391"/>
        <c:axId val="551155311"/>
      </c:barChart>
      <c:valAx>
        <c:axId val="5511553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528817391"/>
        <c:crosses val="autoZero"/>
        <c:crossBetween val="between"/>
      </c:valAx>
      <c:catAx>
        <c:axId val="528817391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55115531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657234233316953"/>
          <c:y val="2.5464123127189965E-2"/>
          <c:w val="0.81026287729658797"/>
          <c:h val="0.8113024335681786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Sheet1!$B$16</c:f>
              <c:strCache>
                <c:ptCount val="1"/>
                <c:pt idx="0">
                  <c:v>casual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Sheet1!$A$17:$A$40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Sheet1!$B$17:$B$40</c:f>
              <c:numCache>
                <c:formatCode>General</c:formatCode>
                <c:ptCount val="24"/>
                <c:pt idx="0">
                  <c:v>31833</c:v>
                </c:pt>
                <c:pt idx="1">
                  <c:v>20697</c:v>
                </c:pt>
                <c:pt idx="2">
                  <c:v>12439</c:v>
                </c:pt>
                <c:pt idx="3">
                  <c:v>7071</c:v>
                </c:pt>
                <c:pt idx="4">
                  <c:v>4785</c:v>
                </c:pt>
                <c:pt idx="5">
                  <c:v>8686</c:v>
                </c:pt>
                <c:pt idx="6">
                  <c:v>22612</c:v>
                </c:pt>
                <c:pt idx="7">
                  <c:v>38717</c:v>
                </c:pt>
                <c:pt idx="8">
                  <c:v>53084</c:v>
                </c:pt>
                <c:pt idx="9">
                  <c:v>54219</c:v>
                </c:pt>
                <c:pt idx="10">
                  <c:v>69145</c:v>
                </c:pt>
                <c:pt idx="11">
                  <c:v>89056</c:v>
                </c:pt>
                <c:pt idx="12">
                  <c:v>105301</c:v>
                </c:pt>
                <c:pt idx="13">
                  <c:v>109246</c:v>
                </c:pt>
                <c:pt idx="14">
                  <c:v>115536</c:v>
                </c:pt>
                <c:pt idx="15">
                  <c:v>129317</c:v>
                </c:pt>
                <c:pt idx="16">
                  <c:v>146531</c:v>
                </c:pt>
                <c:pt idx="17">
                  <c:v>164444</c:v>
                </c:pt>
                <c:pt idx="18">
                  <c:v>144618</c:v>
                </c:pt>
                <c:pt idx="19">
                  <c:v>108110</c:v>
                </c:pt>
                <c:pt idx="20">
                  <c:v>78892</c:v>
                </c:pt>
                <c:pt idx="21">
                  <c:v>66919</c:v>
                </c:pt>
                <c:pt idx="22">
                  <c:v>59450</c:v>
                </c:pt>
                <c:pt idx="23">
                  <c:v>43909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13-4477-ADB6-4DD9FB635657}"/>
            </c:ext>
          </c:extLst>
        </c:ser>
        <c:ser>
          <c:idx val="1"/>
          <c:order val="1"/>
          <c:tx>
            <c:strRef>
              <c:f>Sheet1!$C$16</c:f>
              <c:strCache>
                <c:ptCount val="1"/>
                <c:pt idx="0">
                  <c:v>member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Sheet1!$A$17:$A$40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Sheet1!$C$17:$C$40</c:f>
              <c:numCache>
                <c:formatCode>General</c:formatCode>
                <c:ptCount val="24"/>
                <c:pt idx="0">
                  <c:v>25146</c:v>
                </c:pt>
                <c:pt idx="1">
                  <c:v>15345</c:v>
                </c:pt>
                <c:pt idx="2">
                  <c:v>8753</c:v>
                </c:pt>
                <c:pt idx="3">
                  <c:v>5332</c:v>
                </c:pt>
                <c:pt idx="4">
                  <c:v>5923</c:v>
                </c:pt>
                <c:pt idx="5">
                  <c:v>23744</c:v>
                </c:pt>
                <c:pt idx="6">
                  <c:v>73194</c:v>
                </c:pt>
                <c:pt idx="7">
                  <c:v>135784</c:v>
                </c:pt>
                <c:pt idx="8">
                  <c:v>163827</c:v>
                </c:pt>
                <c:pt idx="9">
                  <c:v>111479</c:v>
                </c:pt>
                <c:pt idx="10">
                  <c:v>102041</c:v>
                </c:pt>
                <c:pt idx="11">
                  <c:v>120772</c:v>
                </c:pt>
                <c:pt idx="12">
                  <c:v>138572</c:v>
                </c:pt>
                <c:pt idx="13">
                  <c:v>137237</c:v>
                </c:pt>
                <c:pt idx="14">
                  <c:v>137701</c:v>
                </c:pt>
                <c:pt idx="15">
                  <c:v>168742</c:v>
                </c:pt>
                <c:pt idx="16">
                  <c:v>227987</c:v>
                </c:pt>
                <c:pt idx="17">
                  <c:v>274483</c:v>
                </c:pt>
                <c:pt idx="18">
                  <c:v>218323</c:v>
                </c:pt>
                <c:pt idx="19">
                  <c:v>154979</c:v>
                </c:pt>
                <c:pt idx="20">
                  <c:v>107481</c:v>
                </c:pt>
                <c:pt idx="21">
                  <c:v>83001</c:v>
                </c:pt>
                <c:pt idx="22">
                  <c:v>62016</c:v>
                </c:pt>
                <c:pt idx="23">
                  <c:v>39944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13-4477-ADB6-4DD9FB6356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8817391"/>
        <c:axId val="551155311"/>
      </c:lineChart>
      <c:valAx>
        <c:axId val="551155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528817391"/>
        <c:crosses val="autoZero"/>
        <c:crossBetween val="between"/>
      </c:valAx>
      <c:catAx>
        <c:axId val="52881739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55115531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891113949146737"/>
          <c:y val="2.2292965591292239E-2"/>
          <c:w val="0.81026287729658797"/>
          <c:h val="0.8113024335681786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casual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Sheet1!$E$2:$E$13</c:f>
              <c:strCache>
                <c:ptCount val="12"/>
                <c:pt idx="0">
                  <c:v>February</c:v>
                </c:pt>
                <c:pt idx="1">
                  <c:v>March</c:v>
                </c:pt>
                <c:pt idx="2">
                  <c:v>April</c:v>
                </c:pt>
                <c:pt idx="3">
                  <c:v>May</c:v>
                </c:pt>
                <c:pt idx="4">
                  <c:v>July</c:v>
                </c:pt>
                <c:pt idx="5">
                  <c:v>June</c:v>
                </c:pt>
                <c:pt idx="6">
                  <c:v>August</c:v>
                </c:pt>
                <c:pt idx="7">
                  <c:v>September</c:v>
                </c:pt>
                <c:pt idx="8">
                  <c:v>October</c:v>
                </c:pt>
                <c:pt idx="9">
                  <c:v>November</c:v>
                </c:pt>
                <c:pt idx="10">
                  <c:v>December</c:v>
                </c:pt>
                <c:pt idx="11">
                  <c:v>January</c:v>
                </c:pt>
              </c:strCache>
            </c:strRef>
          </c:cat>
          <c:val>
            <c:numRef>
              <c:f>Sheet1!$F$2:$F$13</c:f>
              <c:numCache>
                <c:formatCode>General</c:formatCode>
                <c:ptCount val="12"/>
                <c:pt idx="0">
                  <c:v>32975</c:v>
                </c:pt>
                <c:pt idx="1">
                  <c:v>47132</c:v>
                </c:pt>
                <c:pt idx="2">
                  <c:v>107912</c:v>
                </c:pt>
                <c:pt idx="3">
                  <c:v>171945</c:v>
                </c:pt>
                <c:pt idx="4">
                  <c:v>308934</c:v>
                </c:pt>
                <c:pt idx="5">
                  <c:v>284182</c:v>
                </c:pt>
                <c:pt idx="6">
                  <c:v>269765</c:v>
                </c:pt>
                <c:pt idx="7">
                  <c:v>219934</c:v>
                </c:pt>
                <c:pt idx="8">
                  <c:v>152071</c:v>
                </c:pt>
                <c:pt idx="9">
                  <c:v>29336</c:v>
                </c:pt>
                <c:pt idx="10">
                  <c:v>30512</c:v>
                </c:pt>
                <c:pt idx="11">
                  <c:v>29919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E7-4A51-AE04-0261A133B51F}"/>
            </c:ext>
          </c:extLst>
        </c:ser>
        <c:ser>
          <c:idx val="1"/>
          <c:order val="1"/>
          <c:tx>
            <c:strRef>
              <c:f>Sheet1!$G$1</c:f>
              <c:strCache>
                <c:ptCount val="1"/>
                <c:pt idx="0">
                  <c:v>member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Sheet1!$E$2:$E$13</c:f>
              <c:strCache>
                <c:ptCount val="12"/>
                <c:pt idx="0">
                  <c:v>February</c:v>
                </c:pt>
                <c:pt idx="1">
                  <c:v>March</c:v>
                </c:pt>
                <c:pt idx="2">
                  <c:v>April</c:v>
                </c:pt>
                <c:pt idx="3">
                  <c:v>May</c:v>
                </c:pt>
                <c:pt idx="4">
                  <c:v>July</c:v>
                </c:pt>
                <c:pt idx="5">
                  <c:v>June</c:v>
                </c:pt>
                <c:pt idx="6">
                  <c:v>August</c:v>
                </c:pt>
                <c:pt idx="7">
                  <c:v>September</c:v>
                </c:pt>
                <c:pt idx="8">
                  <c:v>October</c:v>
                </c:pt>
                <c:pt idx="9">
                  <c:v>November</c:v>
                </c:pt>
                <c:pt idx="10">
                  <c:v>December</c:v>
                </c:pt>
                <c:pt idx="11">
                  <c:v>January</c:v>
                </c:pt>
              </c:strCache>
            </c:strRef>
          </c:cat>
          <c:val>
            <c:numRef>
              <c:f>Sheet1!$G$2:$G$13</c:f>
              <c:numCache>
                <c:formatCode>General</c:formatCode>
                <c:ptCount val="12"/>
                <c:pt idx="0">
                  <c:v>110125</c:v>
                </c:pt>
                <c:pt idx="1">
                  <c:v>144671</c:v>
                </c:pt>
                <c:pt idx="2">
                  <c:v>204585</c:v>
                </c:pt>
                <c:pt idx="3">
                  <c:v>271113</c:v>
                </c:pt>
                <c:pt idx="4">
                  <c:v>320136</c:v>
                </c:pt>
                <c:pt idx="5">
                  <c:v>312757</c:v>
                </c:pt>
                <c:pt idx="6">
                  <c:v>329865</c:v>
                </c:pt>
                <c:pt idx="7">
                  <c:v>307487</c:v>
                </c:pt>
                <c:pt idx="8">
                  <c:v>257992</c:v>
                </c:pt>
                <c:pt idx="9">
                  <c:v>78028</c:v>
                </c:pt>
                <c:pt idx="10">
                  <c:v>93875</c:v>
                </c:pt>
                <c:pt idx="11">
                  <c:v>111172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E7-4A51-AE04-0261A133B5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528817391"/>
        <c:axId val="551155311"/>
      </c:barChart>
      <c:valAx>
        <c:axId val="5511553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528817391"/>
        <c:crosses val="autoZero"/>
        <c:crossBetween val="between"/>
      </c:valAx>
      <c:catAx>
        <c:axId val="528817391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55115531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casual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Sheet1!$F$2:$F$11</c:f>
              <c:strCache>
                <c:ptCount val="10"/>
                <c:pt idx="0">
                  <c:v>Streeter Dr &amp; Grand Ave</c:v>
                </c:pt>
                <c:pt idx="1">
                  <c:v>DuSable Lake Shore Dr &amp; Monroe St</c:v>
                </c:pt>
                <c:pt idx="2">
                  <c:v>DuSable Lake Shore Dr &amp; North Blvd</c:v>
                </c:pt>
                <c:pt idx="3">
                  <c:v>Michigan Ave &amp; Oak St</c:v>
                </c:pt>
                <c:pt idx="4">
                  <c:v>Wells St &amp; Concord Ln</c:v>
                </c:pt>
                <c:pt idx="5">
                  <c:v>Clark St &amp; Elm St</c:v>
                </c:pt>
                <c:pt idx="6">
                  <c:v>Millennium Park</c:v>
                </c:pt>
                <c:pt idx="7">
                  <c:v>Kingsbury St &amp; Kinzie St</c:v>
                </c:pt>
                <c:pt idx="8">
                  <c:v>Theater on the Lake</c:v>
                </c:pt>
                <c:pt idx="9">
                  <c:v>Wells St &amp; Elm St</c:v>
                </c:pt>
              </c:strCache>
            </c:str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48488</c:v>
                </c:pt>
                <c:pt idx="1">
                  <c:v>27120</c:v>
                </c:pt>
                <c:pt idx="2">
                  <c:v>19607</c:v>
                </c:pt>
                <c:pt idx="3">
                  <c:v>20598</c:v>
                </c:pt>
                <c:pt idx="4">
                  <c:v>13705</c:v>
                </c:pt>
                <c:pt idx="5">
                  <c:v>10917</c:v>
                </c:pt>
                <c:pt idx="6">
                  <c:v>21322</c:v>
                </c:pt>
                <c:pt idx="7">
                  <c:v>7895</c:v>
                </c:pt>
                <c:pt idx="8">
                  <c:v>15692</c:v>
                </c:pt>
                <c:pt idx="9">
                  <c:v>10490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22-4864-9A92-C5D990DF2D33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member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Sheet1!$F$2:$F$11</c:f>
              <c:strCache>
                <c:ptCount val="10"/>
                <c:pt idx="0">
                  <c:v>Streeter Dr &amp; Grand Ave</c:v>
                </c:pt>
                <c:pt idx="1">
                  <c:v>DuSable Lake Shore Dr &amp; Monroe St</c:v>
                </c:pt>
                <c:pt idx="2">
                  <c:v>DuSable Lake Shore Dr &amp; North Blvd</c:v>
                </c:pt>
                <c:pt idx="3">
                  <c:v>Michigan Ave &amp; Oak St</c:v>
                </c:pt>
                <c:pt idx="4">
                  <c:v>Wells St &amp; Concord Ln</c:v>
                </c:pt>
                <c:pt idx="5">
                  <c:v>Clark St &amp; Elm St</c:v>
                </c:pt>
                <c:pt idx="6">
                  <c:v>Millennium Park</c:v>
                </c:pt>
                <c:pt idx="7">
                  <c:v>Kingsbury St &amp; Kinzie St</c:v>
                </c:pt>
                <c:pt idx="8">
                  <c:v>Theater on the Lake</c:v>
                </c:pt>
                <c:pt idx="9">
                  <c:v>Wells St &amp; Elm St</c:v>
                </c:pt>
              </c:strCache>
            </c:str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14935</c:v>
                </c:pt>
                <c:pt idx="1">
                  <c:v>7925</c:v>
                </c:pt>
                <c:pt idx="2">
                  <c:v>13747</c:v>
                </c:pt>
                <c:pt idx="3">
                  <c:v>12273</c:v>
                </c:pt>
                <c:pt idx="4">
                  <c:v>18411</c:v>
                </c:pt>
                <c:pt idx="5">
                  <c:v>19588</c:v>
                </c:pt>
                <c:pt idx="6">
                  <c:v>8308</c:v>
                </c:pt>
                <c:pt idx="7">
                  <c:v>21330</c:v>
                </c:pt>
                <c:pt idx="8">
                  <c:v>12581</c:v>
                </c:pt>
                <c:pt idx="9">
                  <c:v>16765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22-4864-9A92-C5D990DF2D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38477584"/>
        <c:axId val="1238481520"/>
      </c:barChart>
      <c:catAx>
        <c:axId val="1238477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1238481520"/>
        <c:crosses val="autoZero"/>
        <c:auto val="1"/>
        <c:lblAlgn val="ctr"/>
        <c:lblOffset val="100"/>
        <c:noMultiLvlLbl val="0"/>
      </c:catAx>
      <c:valAx>
        <c:axId val="1238481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1238477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8/19/2023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ide.divvybikes.com/data-license-agreement" TargetMode="External"/><Relationship Id="rId2" Type="http://schemas.openxmlformats.org/officeDocument/2006/relationships/hyperlink" Target="https://divvy-tripdata.s3.amazonaws.com/index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sayalisa2li7/cyclistic-data-analysis/blob/main/Cyclistic_CaseStudy.ipynb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yalisa2li7/cyclistic-data-analysis/blob/main/Cyclistic_CaseStudy.ipynb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03356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369869" cy="1709928"/>
          </a:xfrm>
        </p:spPr>
        <p:txBody>
          <a:bodyPr/>
          <a:lstStyle/>
          <a:p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Cyclistic’s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Road To Speedy Success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Sayali Shinde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August 2023</a:t>
            </a:r>
          </a:p>
          <a:p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157" b="7157"/>
          <a:stretch/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A989439-95E6-934B-3D07-A9B34E0809AE}"/>
              </a:ext>
            </a:extLst>
          </p:cNvPr>
          <p:cNvSpPr/>
          <p:nvPr/>
        </p:nvSpPr>
        <p:spPr>
          <a:xfrm>
            <a:off x="2541069" y="2792040"/>
            <a:ext cx="6834714" cy="2252826"/>
          </a:xfrm>
          <a:custGeom>
            <a:avLst/>
            <a:gdLst>
              <a:gd name="connsiteX0" fmla="*/ 0 w 6834714"/>
              <a:gd name="connsiteY0" fmla="*/ 393922 h 2252826"/>
              <a:gd name="connsiteX1" fmla="*/ 1626670 w 6834714"/>
              <a:gd name="connsiteY1" fmla="*/ 2251598 h 2252826"/>
              <a:gd name="connsiteX2" fmla="*/ 3253339 w 6834714"/>
              <a:gd name="connsiteY2" fmla="*/ 153291 h 2252826"/>
              <a:gd name="connsiteX3" fmla="*/ 5024388 w 6834714"/>
              <a:gd name="connsiteY3" fmla="*/ 2222722 h 2252826"/>
              <a:gd name="connsiteX4" fmla="*/ 6718434 w 6834714"/>
              <a:gd name="connsiteY4" fmla="*/ 153291 h 2252826"/>
              <a:gd name="connsiteX5" fmla="*/ 6689558 w 6834714"/>
              <a:gd name="connsiteY5" fmla="*/ 153291 h 2252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4714" h="2252826">
                <a:moveTo>
                  <a:pt x="0" y="393922"/>
                </a:moveTo>
                <a:cubicBezTo>
                  <a:pt x="542223" y="1342812"/>
                  <a:pt x="1084447" y="2291703"/>
                  <a:pt x="1626670" y="2251598"/>
                </a:cubicBezTo>
                <a:cubicBezTo>
                  <a:pt x="2168893" y="2211493"/>
                  <a:pt x="2687053" y="158104"/>
                  <a:pt x="3253339" y="153291"/>
                </a:cubicBezTo>
                <a:cubicBezTo>
                  <a:pt x="3819625" y="148478"/>
                  <a:pt x="4446872" y="2222722"/>
                  <a:pt x="5024388" y="2222722"/>
                </a:cubicBezTo>
                <a:cubicBezTo>
                  <a:pt x="5601904" y="2222722"/>
                  <a:pt x="6440906" y="498196"/>
                  <a:pt x="6718434" y="153291"/>
                </a:cubicBezTo>
                <a:cubicBezTo>
                  <a:pt x="6995962" y="-191614"/>
                  <a:pt x="6689558" y="153291"/>
                  <a:pt x="6689558" y="15329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7ECAF5-CFE9-7947-D644-85EA68FC7EE0}"/>
              </a:ext>
            </a:extLst>
          </p:cNvPr>
          <p:cNvSpPr/>
          <p:nvPr/>
        </p:nvSpPr>
        <p:spPr>
          <a:xfrm>
            <a:off x="6861345" y="4321410"/>
            <a:ext cx="1645920" cy="162667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7C7AA7-3FD0-5DAE-8570-46FAB26F635C}"/>
              </a:ext>
            </a:extLst>
          </p:cNvPr>
          <p:cNvSpPr/>
          <p:nvPr/>
        </p:nvSpPr>
        <p:spPr>
          <a:xfrm>
            <a:off x="3468290" y="4321410"/>
            <a:ext cx="1645920" cy="162667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E94808-195B-0261-B1FD-CF11C6A38B2A}"/>
              </a:ext>
            </a:extLst>
          </p:cNvPr>
          <p:cNvSpPr/>
          <p:nvPr/>
        </p:nvSpPr>
        <p:spPr>
          <a:xfrm>
            <a:off x="8507265" y="2188093"/>
            <a:ext cx="1645920" cy="16266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6C7396-C602-5167-6F80-88E44CE71851}"/>
              </a:ext>
            </a:extLst>
          </p:cNvPr>
          <p:cNvSpPr/>
          <p:nvPr/>
        </p:nvSpPr>
        <p:spPr>
          <a:xfrm>
            <a:off x="5114210" y="2201342"/>
            <a:ext cx="1645920" cy="16266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1DF31F-904B-32A1-0C22-3959BD573D63}"/>
              </a:ext>
            </a:extLst>
          </p:cNvPr>
          <p:cNvSpPr/>
          <p:nvPr/>
        </p:nvSpPr>
        <p:spPr>
          <a:xfrm>
            <a:off x="1721155" y="2201342"/>
            <a:ext cx="1645920" cy="16266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579D0-D5BE-BC05-B3B3-05E97433F4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4400" y="488951"/>
            <a:ext cx="9912350" cy="1014412"/>
          </a:xfrm>
        </p:spPr>
        <p:txBody>
          <a:bodyPr/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Findings Summary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D60CCE-FCC8-49EC-5969-935E98A32269}"/>
              </a:ext>
            </a:extLst>
          </p:cNvPr>
          <p:cNvSpPr/>
          <p:nvPr/>
        </p:nvSpPr>
        <p:spPr>
          <a:xfrm>
            <a:off x="1567638" y="2093687"/>
            <a:ext cx="1751798" cy="1721076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Rideable Type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EA8416-183E-ED06-C6DF-B676C8A81FA2}"/>
              </a:ext>
            </a:extLst>
          </p:cNvPr>
          <p:cNvSpPr/>
          <p:nvPr/>
        </p:nvSpPr>
        <p:spPr>
          <a:xfrm>
            <a:off x="6708168" y="4218668"/>
            <a:ext cx="1751798" cy="1721076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 Station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EB10ED-3F10-8D4C-4BD1-A7AD5092954C}"/>
              </a:ext>
            </a:extLst>
          </p:cNvPr>
          <p:cNvSpPr/>
          <p:nvPr/>
        </p:nvSpPr>
        <p:spPr>
          <a:xfrm>
            <a:off x="4956370" y="2093687"/>
            <a:ext cx="1751798" cy="1721076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Week Day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3A9DF4-B206-527F-3E24-B12F680972B8}"/>
              </a:ext>
            </a:extLst>
          </p:cNvPr>
          <p:cNvSpPr/>
          <p:nvPr/>
        </p:nvSpPr>
        <p:spPr>
          <a:xfrm>
            <a:off x="3301453" y="4218668"/>
            <a:ext cx="1751798" cy="1721076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Hour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495099-59B8-D50C-0CDD-C0F610393C30}"/>
              </a:ext>
            </a:extLst>
          </p:cNvPr>
          <p:cNvSpPr/>
          <p:nvPr/>
        </p:nvSpPr>
        <p:spPr>
          <a:xfrm>
            <a:off x="8345102" y="2093687"/>
            <a:ext cx="1751798" cy="1721076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126D2A-14CF-9DCD-563A-8D4DFCB52B77}"/>
              </a:ext>
            </a:extLst>
          </p:cNvPr>
          <p:cNvSpPr txBox="1"/>
          <p:nvPr/>
        </p:nvSpPr>
        <p:spPr>
          <a:xfrm>
            <a:off x="2501276" y="1179167"/>
            <a:ext cx="7305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makes membership riders different from casual riders?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B6CD71-0A9D-9BD2-D33C-8303A1F4EE1D}"/>
              </a:ext>
            </a:extLst>
          </p:cNvPr>
          <p:cNvSpPr txBox="1"/>
          <p:nvPr/>
        </p:nvSpPr>
        <p:spPr>
          <a:xfrm>
            <a:off x="837398" y="6433142"/>
            <a:ext cx="4908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8D0AFDD5-844D-364D-8AEC-50CF4D36D55D}" type="slidenum">
              <a:rPr lang="en-US" sz="1000" smtClean="0">
                <a:latin typeface="Century Gothic" panose="020B0502020202020204" pitchFamily="34" charset="0"/>
              </a:rPr>
              <a:pPr/>
              <a:t>10</a:t>
            </a:fld>
            <a:endParaRPr lang="en-IN" sz="1000" dirty="0"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71873D-88AE-82B9-3C50-3DF40DE182FF}"/>
              </a:ext>
            </a:extLst>
          </p:cNvPr>
          <p:cNvSpPr txBox="1"/>
          <p:nvPr/>
        </p:nvSpPr>
        <p:spPr>
          <a:xfrm>
            <a:off x="5427172" y="6406593"/>
            <a:ext cx="16459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 err="1">
                <a:latin typeface="Century Gothic" panose="020B0502020202020204" pitchFamily="34" charset="0"/>
              </a:rPr>
              <a:t>Cyclistic</a:t>
            </a:r>
            <a:r>
              <a:rPr lang="en-IN" sz="1000" dirty="0">
                <a:latin typeface="Century Gothic" panose="020B0502020202020204" pitchFamily="34" charset="0"/>
              </a:rPr>
              <a:t> Bike-Share</a:t>
            </a:r>
          </a:p>
        </p:txBody>
      </p:sp>
    </p:spTree>
    <p:extLst>
      <p:ext uri="{BB962C8B-B14F-4D97-AF65-F5344CB8AC3E}">
        <p14:creationId xmlns:p14="http://schemas.microsoft.com/office/powerpoint/2010/main" val="866533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AC71-9ED4-FA59-D386-5BD9C585D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Electric Bikes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F0E5B-65CB-787C-C52A-2038EEA098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casual riders prefer electric bikes. 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Offering subscriptions to electric bikes at a discounted price can encourage more casual riders to buy a membership.</a:t>
            </a:r>
          </a:p>
          <a:p>
            <a:br>
              <a:rPr lang="en-US" dirty="0"/>
            </a:br>
            <a:r>
              <a:rPr lang="en-US" dirty="0"/>
              <a:t>​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ADAC-D2BA-2781-21DF-E36A2D89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Seasonal Membership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50929C-496C-419D-93BC-D4ABBE462EF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is spike in riders during the s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ummer months </a:t>
            </a:r>
          </a:p>
          <a:p>
            <a:pPr algn="l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Designing a different of membership plan for seasonal riders will help boost number of membership riders.</a:t>
            </a:r>
          </a:p>
          <a:p>
            <a:pPr algn="l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Similarly, a different plan for weekends can be created.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88B1D-28C5-C399-CA01-21BE7C5F1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Popular Start Stations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C5E498-99B3-E3F4-A9B8-F11B4B9B0F27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 of the top 10 start stations, only 4 have above 50% of the riders with an annual membership. 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other 6 stations should be targeted during marketing campaigns to increase the percentage of membership riders.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2B4FE06-34C7-A80C-5DBE-4F5168C9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Cyclistic</a:t>
            </a:r>
            <a:r>
              <a:rPr lang="en-US" dirty="0"/>
              <a:t> Bike-Share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227DBC0-C280-AC5C-C7A8-FF8D56C9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09524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DD0654D-0EEE-9D11-4D37-133C0B9A49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851" r="28851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8024" y="2684486"/>
            <a:ext cx="4818888" cy="2130552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casual riders will buy a membership if offered at an discounted price. Introducing new membership plans that cater to user preferences will also help in increasing the member count. </a:t>
            </a:r>
          </a:p>
          <a:p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Emails and social media can be used to advertise the plans and discounts. Physical Ads can be placed at popular stations.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Sayali Shinde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sayalis0910@gmail.com</a:t>
            </a:r>
          </a:p>
          <a:p>
            <a:endParaRPr lang="en-US" dirty="0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133" b="10133"/>
          <a:stretch/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503334" y="1719487"/>
            <a:ext cx="4085095" cy="2862072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N D I X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601803"/>
            <a:ext cx="3840480" cy="33832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Source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36592-9C4D-2A11-6D56-833375AA7D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895398"/>
            <a:ext cx="3840480" cy="338328"/>
          </a:xfrm>
        </p:spPr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Cleaning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F17F5B-8E34-2014-4953-1469DB82AA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159707"/>
            <a:ext cx="3840480" cy="338328"/>
          </a:xfrm>
        </p:spPr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Assumptions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C6A50C-38A0-1D8E-6EB1-F38E0AA44A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5758625"/>
            <a:ext cx="3840480" cy="338328"/>
          </a:xfrm>
        </p:spPr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Improvements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85B3A29-52C7-DF26-965C-F6894EBFF2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4570" y="4489985"/>
            <a:ext cx="3840480" cy="338328"/>
          </a:xfrm>
        </p:spPr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Transformation</a:t>
            </a:r>
          </a:p>
        </p:txBody>
      </p:sp>
      <p:pic>
        <p:nvPicPr>
          <p:cNvPr id="18" name="Graphic 17" descr="Large paint brush">
            <a:extLst>
              <a:ext uri="{FF2B5EF4-FFF2-40B4-BE49-F238E27FC236}">
                <a16:creationId xmlns:a16="http://schemas.microsoft.com/office/drawing/2014/main" id="{1CC2AF7F-DD6B-9750-CD44-1D2EC3A10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1146" y="1816768"/>
            <a:ext cx="493295" cy="493295"/>
          </a:xfrm>
          <a:prstGeom prst="rect">
            <a:avLst/>
          </a:prstGeom>
        </p:spPr>
      </p:pic>
      <p:pic>
        <p:nvPicPr>
          <p:cNvPr id="20" name="Graphic 19" descr="Head with gears">
            <a:extLst>
              <a:ext uri="{FF2B5EF4-FFF2-40B4-BE49-F238E27FC236}">
                <a16:creationId xmlns:a16="http://schemas.microsoft.com/office/drawing/2014/main" id="{03BF9AFC-4414-454E-2C55-62F6539D4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1146" y="3159707"/>
            <a:ext cx="493295" cy="493295"/>
          </a:xfrm>
          <a:prstGeom prst="rect">
            <a:avLst/>
          </a:prstGeom>
        </p:spPr>
      </p:pic>
      <p:pic>
        <p:nvPicPr>
          <p:cNvPr id="28" name="Graphic 27" descr="Filter">
            <a:extLst>
              <a:ext uri="{FF2B5EF4-FFF2-40B4-BE49-F238E27FC236}">
                <a16:creationId xmlns:a16="http://schemas.microsoft.com/office/drawing/2014/main" id="{AA6C779D-152C-6DB0-69E0-9BD0AF168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1146" y="4489985"/>
            <a:ext cx="493295" cy="493295"/>
          </a:xfrm>
          <a:prstGeom prst="rect">
            <a:avLst/>
          </a:prstGeom>
        </p:spPr>
      </p:pic>
      <p:pic>
        <p:nvPicPr>
          <p:cNvPr id="30" name="Graphic 29" descr="Database">
            <a:extLst>
              <a:ext uri="{FF2B5EF4-FFF2-40B4-BE49-F238E27FC236}">
                <a16:creationId xmlns:a16="http://schemas.microsoft.com/office/drawing/2014/main" id="{4123D5B6-63BB-3FF5-1C9D-5F5FAE1C24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51145" y="516684"/>
            <a:ext cx="493295" cy="493295"/>
          </a:xfrm>
          <a:prstGeom prst="rect">
            <a:avLst/>
          </a:prstGeom>
        </p:spPr>
      </p:pic>
      <p:pic>
        <p:nvPicPr>
          <p:cNvPr id="32" name="Graphic 31" descr="Bullseye">
            <a:extLst>
              <a:ext uri="{FF2B5EF4-FFF2-40B4-BE49-F238E27FC236}">
                <a16:creationId xmlns:a16="http://schemas.microsoft.com/office/drawing/2014/main" id="{7BA3C760-399A-8A29-C571-604BE85459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1146" y="5731433"/>
            <a:ext cx="493295" cy="49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15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N D I X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Source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C6A50C-38A0-1D8E-6EB1-F38E0AA44A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sz="1800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Cyclistic</a:t>
            </a:r>
            <a:r>
              <a:rPr lang="en-IN" sz="1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Trip Data</a:t>
            </a:r>
            <a:endParaRPr lang="en-IN" sz="18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(June 2022 To May 2023)</a:t>
            </a:r>
          </a:p>
          <a:p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License</a:t>
            </a:r>
            <a:endParaRPr lang="en-IN" sz="18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36592-9C4D-2A11-6D56-833375AA7D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Cleaning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85B3A29-52C7-DF26-965C-F6894EBFF211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Irrelevant columns dropped.</a:t>
            </a:r>
          </a:p>
          <a:p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 values and duplicates removed.</a:t>
            </a:r>
          </a:p>
          <a:p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Full Process</a:t>
            </a:r>
            <a:endParaRPr lang="en-IN" sz="18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F17F5B-8E34-2014-4953-1469DB82AA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Assumptions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843148-17D7-30A3-B24C-20EE6E8BD882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assumed that it is reliable, original, comprehensive, current, non-biased and was collected ethically.</a:t>
            </a:r>
          </a:p>
          <a:p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Trips with ride length zero are considered as data entry error and are dropped.</a:t>
            </a:r>
          </a:p>
        </p:txBody>
      </p:sp>
    </p:spTree>
    <p:extLst>
      <p:ext uri="{BB962C8B-B14F-4D97-AF65-F5344CB8AC3E}">
        <p14:creationId xmlns:p14="http://schemas.microsoft.com/office/powerpoint/2010/main" val="3290891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N D I X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Transformation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36592-9C4D-2A11-6D56-833375AA7D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Improvements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85B3A29-52C7-DF26-965C-F6894EBFF211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905953" y="2967183"/>
            <a:ext cx="4608576" cy="2785100"/>
          </a:xfrm>
        </p:spPr>
        <p:txBody>
          <a:bodyPr/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Adding month, weekday, hour and other relevant data columns.</a:t>
            </a:r>
          </a:p>
          <a:p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 data types.</a:t>
            </a:r>
          </a:p>
          <a:p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Removing outliers based on calculation of ride length.</a:t>
            </a:r>
          </a:p>
          <a:p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Full Process</a:t>
            </a:r>
            <a:endParaRPr lang="en-IN" sz="18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C6A50C-38A0-1D8E-6EB1-F38E0AA44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4218" y="2967183"/>
            <a:ext cx="4604512" cy="2785100"/>
          </a:xfrm>
        </p:spPr>
        <p:txBody>
          <a:bodyPr/>
          <a:lstStyle/>
          <a:p>
            <a:r>
              <a:rPr lang="en-US" sz="1800" b="0" i="0" dirty="0">
                <a:effectLst/>
                <a:latin typeface="Inter"/>
              </a:rPr>
              <a:t>Demographic data like age, gender, location was not provided.</a:t>
            </a:r>
          </a:p>
          <a:p>
            <a:endParaRPr lang="en-US" sz="1800" b="0" i="0" dirty="0">
              <a:effectLst/>
              <a:latin typeface="Inter"/>
            </a:endParaRPr>
          </a:p>
          <a:p>
            <a:r>
              <a:rPr lang="en-US" sz="1800" b="0" i="0" dirty="0">
                <a:effectLst/>
                <a:latin typeface="Inter"/>
              </a:rPr>
              <a:t>Adding this information can segment their customers into separate groups based on their habits, interests, and other important characteristics.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15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701452"/>
            <a:ext cx="9912096" cy="1014984"/>
          </a:xfrm>
        </p:spPr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 of the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Findings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62888" y="4326702"/>
            <a:ext cx="1947672" cy="630936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39728" y="4319944"/>
            <a:ext cx="2672664" cy="630936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Recommendations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Appendix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Cyclistic</a:t>
            </a:r>
            <a:r>
              <a:rPr lang="en-US" dirty="0"/>
              <a:t> Bike-Share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992000"/>
            <a:ext cx="5038344" cy="1709928"/>
          </a:xfrm>
        </p:spPr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2846964"/>
            <a:ext cx="5010912" cy="2130552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 how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casual riders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800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annual members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Cyclistic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bikes differently. From these insights, design a new marketing strategy to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casual riders into annual members.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814E97-AF39-125E-0B54-4E4128D34B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911" r="31911"/>
          <a:stretch/>
        </p:blipFill>
        <p:spPr/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Finding: Rider Types Percentage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Cyclistic</a:t>
            </a:r>
            <a:r>
              <a:rPr lang="en-US" dirty="0"/>
              <a:t> Bike-Share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E5CDE3C-3470-1D4C-EE73-7D6B96588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6205379"/>
              </p:ext>
            </p:extLst>
          </p:nvPr>
        </p:nvGraphicFramePr>
        <p:xfrm>
          <a:off x="394635" y="1276437"/>
          <a:ext cx="7228573" cy="4777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5A91568-8104-B132-83C8-B20CBD494465}"/>
              </a:ext>
            </a:extLst>
          </p:cNvPr>
          <p:cNvSpPr txBox="1"/>
          <p:nvPr/>
        </p:nvSpPr>
        <p:spPr>
          <a:xfrm>
            <a:off x="6525768" y="2498337"/>
            <a:ext cx="452628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total number of rides taken from June of 2022 to May of 2023 was 4226423.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 of this 2541806 number of rides were from riders with annual membership, making up to 60% of the total rides taken.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of the riders have annual membership.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485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Finding: Preferred Rideable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Cyclistic</a:t>
            </a:r>
            <a:r>
              <a:rPr lang="en-US" dirty="0"/>
              <a:t> Bike-Share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E5CDE3C-3470-1D4C-EE73-7D6B96588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903035"/>
              </p:ext>
            </p:extLst>
          </p:nvPr>
        </p:nvGraphicFramePr>
        <p:xfrm>
          <a:off x="649255" y="1709928"/>
          <a:ext cx="3162349" cy="2361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5A91568-8104-B132-83C8-B20CBD494465}"/>
              </a:ext>
            </a:extLst>
          </p:cNvPr>
          <p:cNvSpPr txBox="1"/>
          <p:nvPr/>
        </p:nvSpPr>
        <p:spPr>
          <a:xfrm>
            <a:off x="649255" y="4470752"/>
            <a:ext cx="10747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Classic bikes are the most popular rideable type. They are also the most popular rideable type among annual membership riders, followed by electric bikes.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Majority of the casual riders prefer to ride electric bikes, followed by docked biked.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None of the annual membership riders prefer using docked bikes.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D2EAF30-B329-786A-93CE-4F4D277E19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5345687"/>
              </p:ext>
            </p:extLst>
          </p:nvPr>
        </p:nvGraphicFramePr>
        <p:xfrm>
          <a:off x="4157314" y="1619825"/>
          <a:ext cx="3267776" cy="2361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E59637E-D532-3AD0-7E1E-EAC316C825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134270"/>
              </p:ext>
            </p:extLst>
          </p:nvPr>
        </p:nvGraphicFramePr>
        <p:xfrm>
          <a:off x="8034687" y="1602418"/>
          <a:ext cx="3234538" cy="2361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81968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Finding: Popular Week Day For Riders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Cyclistic</a:t>
            </a:r>
            <a:r>
              <a:rPr lang="en-US" dirty="0"/>
              <a:t> Bike-Share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91568-8104-B132-83C8-B20CBD494465}"/>
              </a:ext>
            </a:extLst>
          </p:cNvPr>
          <p:cNvSpPr txBox="1"/>
          <p:nvPr/>
        </p:nvSpPr>
        <p:spPr>
          <a:xfrm>
            <a:off x="7546205" y="1905506"/>
            <a:ext cx="42896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casual riders, the most popular days are Saturday and Sunday, respectively. </a:t>
            </a:r>
          </a:p>
          <a:p>
            <a:pPr algn="just"/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 annual membership riders, the most popular days are Wednesday and Tuesday, respectively.</a:t>
            </a:r>
          </a:p>
          <a:p>
            <a:pPr algn="just"/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Overall, Saturday has the most number of total riders.</a:t>
            </a:r>
          </a:p>
          <a:p>
            <a:pPr algn="just"/>
            <a:endParaRPr lang="en-US" sz="16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Casual riders mostly rent bikes on weekends while members use them consistently throughout the week.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F9C9EF0-2F60-E4E3-0136-4713E189EF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263092"/>
              </p:ext>
            </p:extLst>
          </p:nvPr>
        </p:nvGraphicFramePr>
        <p:xfrm>
          <a:off x="279132" y="1662729"/>
          <a:ext cx="7690586" cy="4497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59118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518320"/>
            <a:ext cx="9912096" cy="1014984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Finding: Popular Hour For Riders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Cyclistic</a:t>
            </a:r>
            <a:r>
              <a:rPr lang="en-US" dirty="0"/>
              <a:t> Bike-Share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E7723EE-C36C-9C7A-6FE3-27FF3B46F3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6369427"/>
              </p:ext>
            </p:extLst>
          </p:nvPr>
        </p:nvGraphicFramePr>
        <p:xfrm>
          <a:off x="4668253" y="1533304"/>
          <a:ext cx="7228573" cy="4761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1F6A10-757A-6BF0-DB53-CDB9A8C8C5C5}"/>
              </a:ext>
            </a:extLst>
          </p:cNvPr>
          <p:cNvSpPr txBox="1"/>
          <p:nvPr/>
        </p:nvSpPr>
        <p:spPr>
          <a:xfrm>
            <a:off x="510941" y="2512195"/>
            <a:ext cx="39658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number of bike rentals by both casual and annual membership riders peak at 5 PM.</a:t>
            </a:r>
          </a:p>
          <a:p>
            <a:pPr algn="just"/>
            <a:endParaRPr lang="en-US" sz="16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numbers of casual riders grows gradually throughout the day, peaking at 5 PM.</a:t>
            </a:r>
          </a:p>
          <a:p>
            <a:pPr algn="just"/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Whereas, there are significant peaks in the number of annual membership riders during the morning hours and later around 5 PM.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6462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442046"/>
            <a:ext cx="9912096" cy="1014984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Finding: Popular Month For Riders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Cyclistic</a:t>
            </a:r>
            <a:r>
              <a:rPr lang="en-US" dirty="0"/>
              <a:t> Bike-Share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91568-8104-B132-83C8-B20CBD494465}"/>
              </a:ext>
            </a:extLst>
          </p:cNvPr>
          <p:cNvSpPr txBox="1"/>
          <p:nvPr/>
        </p:nvSpPr>
        <p:spPr>
          <a:xfrm>
            <a:off x="9144000" y="1905506"/>
            <a:ext cx="26918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casual riders, the most popular month is July.</a:t>
            </a:r>
          </a:p>
          <a:p>
            <a:endParaRPr lang="en-US" sz="16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annual membership riders, the most popular month is August. </a:t>
            </a: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is a clear rise in the number of rides taken in the months of summer.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F9C9EF0-2F60-E4E3-0136-4713E189EF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0649237"/>
              </p:ext>
            </p:extLst>
          </p:nvPr>
        </p:nvGraphicFramePr>
        <p:xfrm>
          <a:off x="269507" y="1212783"/>
          <a:ext cx="9461633" cy="5188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30019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Finding: Top 10 Start Stations</a:t>
            </a:r>
          </a:p>
        </p:txBody>
      </p:sp>
      <p:graphicFrame>
        <p:nvGraphicFramePr>
          <p:cNvPr id="7" name="Chart 13" descr="bar chart&#10;">
            <a:extLst>
              <a:ext uri="{FF2B5EF4-FFF2-40B4-BE49-F238E27FC236}">
                <a16:creationId xmlns:a16="http://schemas.microsoft.com/office/drawing/2014/main" id="{7E0EC39C-E7E1-4A4A-B298-8D66CD618E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1210776"/>
              </p:ext>
            </p:extLst>
          </p:nvPr>
        </p:nvGraphicFramePr>
        <p:xfrm>
          <a:off x="267850" y="1527249"/>
          <a:ext cx="11619350" cy="4469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Cyclistic</a:t>
            </a:r>
            <a:r>
              <a:rPr lang="en-US" dirty="0"/>
              <a:t> Bike-Share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15F60-AC22-5E53-D06A-0D87A5931AD4}"/>
              </a:ext>
            </a:extLst>
          </p:cNvPr>
          <p:cNvSpPr txBox="1"/>
          <p:nvPr/>
        </p:nvSpPr>
        <p:spPr>
          <a:xfrm>
            <a:off x="7998593" y="1789507"/>
            <a:ext cx="365059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most popular start station for casual riders is 'Kingsbury St &amp; Kinzie St’. </a:t>
            </a:r>
          </a:p>
          <a:p>
            <a:pPr algn="just"/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annual membership riders, it is 'Streeter Dr &amp; Grand Ave'. Streeter Dr &amp; Grand Ave is also the most popular start station in general.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E9C369"/>
      </a:accent1>
      <a:accent2>
        <a:srgbClr val="2A9D8F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{4C3D46DA-462E-4A18-833D-94AFF3908026}tf11429527_win32</Template>
  <TotalTime>318</TotalTime>
  <Words>792</Words>
  <Application>Microsoft Office PowerPoint</Application>
  <PresentationFormat>Widescreen</PresentationFormat>
  <Paragraphs>149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Century Gothic</vt:lpstr>
      <vt:lpstr>Inter</vt:lpstr>
      <vt:lpstr>Karla</vt:lpstr>
      <vt:lpstr>Times New Roman</vt:lpstr>
      <vt:lpstr>Univers Condensed Light</vt:lpstr>
      <vt:lpstr>Office Theme</vt:lpstr>
      <vt:lpstr>Cyclistic’s Road To Speedy Success</vt:lpstr>
      <vt:lpstr>Outline of the Presentation</vt:lpstr>
      <vt:lpstr>Purpose: </vt:lpstr>
      <vt:lpstr>Finding: Rider Types Percentage</vt:lpstr>
      <vt:lpstr>Finding: Preferred Rideable Type</vt:lpstr>
      <vt:lpstr>Finding: Popular Week Day For Riders</vt:lpstr>
      <vt:lpstr>Finding: Popular Hour For Riders</vt:lpstr>
      <vt:lpstr>Finding: Popular Month For Riders</vt:lpstr>
      <vt:lpstr>Finding: Top 10 Start Stations</vt:lpstr>
      <vt:lpstr>Findings Summary</vt:lpstr>
      <vt:lpstr>RECOMMENDATIONS</vt:lpstr>
      <vt:lpstr>Summary </vt:lpstr>
      <vt:lpstr>Thank you</vt:lpstr>
      <vt:lpstr>A P P E N D I X</vt:lpstr>
      <vt:lpstr>A P P E N D I X</vt:lpstr>
      <vt:lpstr>A P P E N D I 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Cyclistic’s Road To Speedy Success</dc:title>
  <dc:creator>LY_EX_A_75_Shinde_Sayali</dc:creator>
  <cp:lastModifiedBy>LY_EX_A_75_Shinde_Sayali</cp:lastModifiedBy>
  <cp:revision>2</cp:revision>
  <dcterms:created xsi:type="dcterms:W3CDTF">2023-08-19T08:13:38Z</dcterms:created>
  <dcterms:modified xsi:type="dcterms:W3CDTF">2023-08-19T13:36:05Z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